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9" r:id="rId3"/>
    <p:sldId id="257" r:id="rId4"/>
    <p:sldId id="264" r:id="rId5"/>
    <p:sldId id="263" r:id="rId6"/>
    <p:sldId id="267" r:id="rId7"/>
    <p:sldId id="265" r:id="rId8"/>
    <p:sldId id="270" r:id="rId9"/>
    <p:sldId id="266" r:id="rId10"/>
    <p:sldId id="269" r:id="rId11"/>
    <p:sldId id="271" r:id="rId12"/>
    <p:sldId id="268" r:id="rId13"/>
    <p:sldId id="262" r:id="rId14"/>
    <p:sldId id="258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986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6AAA5-CE87-48C5-8638-5A004CFBFDCE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F97BE-49BF-45BB-BE71-26C9CF2DF6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04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will be</a:t>
            </a:r>
            <a:r>
              <a:rPr lang="en-US" baseline="0" dirty="0" smtClean="0"/>
              <a:t> expected to perform maneuvers according to the level of your pilot certificate.  It’s a full PTS </a:t>
            </a:r>
            <a:r>
              <a:rPr lang="en-US" baseline="0" dirty="0" err="1" smtClean="0"/>
              <a:t>checkride</a:t>
            </a:r>
            <a:r>
              <a:rPr lang="en-US" baseline="0" dirty="0" smtClean="0"/>
              <a:t>, not just an FBO rental checkout.  Technically you are supposed to be current in ASEL (BFR, 90 days TOL) while taking the </a:t>
            </a:r>
            <a:r>
              <a:rPr lang="en-US" baseline="0" dirty="0" err="1" smtClean="0"/>
              <a:t>checkride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F97BE-49BF-45BB-BE71-26C9CF2DF6E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5166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Orientation Pilot for CAP Cadets, AFJROTC</a:t>
            </a:r>
            <a:r>
              <a:rPr lang="en-US" baseline="0" dirty="0" smtClean="0"/>
              <a:t> Cadets, Senior ROTC cadets</a:t>
            </a:r>
          </a:p>
          <a:p>
            <a:r>
              <a:rPr lang="en-US" baseline="0" dirty="0" smtClean="0"/>
              <a:t>Missions include search and rescue, disaster relief, photo recon, VIP transport, fire observation, </a:t>
            </a:r>
            <a:r>
              <a:rPr lang="en-US" baseline="0" dirty="0" err="1" smtClean="0"/>
              <a:t>etc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F97BE-49BF-45BB-BE71-26C9CF2DF6E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74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coloradowingcap.org/CO_CAP_DNN/Default.aspx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3765-6992-4BE8-A141-D424BB389E11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ABC9-441C-4CC3-BBAB-2225828132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3765-6992-4BE8-A141-D424BB389E11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ABC9-441C-4CC3-BBAB-2225828132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3765-6992-4BE8-A141-D424BB389E11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ABC9-441C-4CC3-BBAB-2225828132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3765-6992-4BE8-A141-D424BB389E11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ABC9-441C-4CC3-BBAB-22258281321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Civil Air Patrol, Colorado Wing ">
            <a:hlinkClick r:id="rId2" tooltip="Civil Air Patrol, Colorado Wing "/>
          </p:cNvPr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488"/>
          <a:stretch/>
        </p:blipFill>
        <p:spPr bwMode="auto">
          <a:xfrm>
            <a:off x="7917022" y="152399"/>
            <a:ext cx="1103588" cy="1156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://coloradowingcap.org/CO_CAP_DNN/Portals/0/Jeffco/JeffcoLogo-250pxwide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27" y="152400"/>
            <a:ext cx="1596874" cy="1156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3765-6992-4BE8-A141-D424BB389E11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ABC9-441C-4CC3-BBAB-2225828132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3765-6992-4BE8-A141-D424BB389E11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ABC9-441C-4CC3-BBAB-2225828132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3765-6992-4BE8-A141-D424BB389E11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ABC9-441C-4CC3-BBAB-2225828132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3765-6992-4BE8-A141-D424BB389E11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ABC9-441C-4CC3-BBAB-2225828132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3765-6992-4BE8-A141-D424BB389E11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ABC9-441C-4CC3-BBAB-2225828132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3765-6992-4BE8-A141-D424BB389E11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ABC9-441C-4CC3-BBAB-2225828132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3765-6992-4BE8-A141-D424BB389E11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2ABC9-441C-4CC3-BBAB-2225828132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A3765-6992-4BE8-A141-D424BB389E11}" type="datetimeFigureOut">
              <a:rPr lang="en-US" smtClean="0"/>
              <a:pPr/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2ABC9-441C-4CC3-BBAB-2225828132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missions.cap.af.mil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pmembers.com/forms_publications__regulations/forms.cfm" TargetMode="External"/><Relationship Id="rId7" Type="http://schemas.openxmlformats.org/officeDocument/2006/relationships/hyperlink" Target="http://www.toddgamber.com/g1000" TargetMode="External"/><Relationship Id="rId2" Type="http://schemas.openxmlformats.org/officeDocument/2006/relationships/hyperlink" Target="http://www.capmembers.com/forms_publications__regulations/indexes_regulations_and_manuals.cf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loradowingcap.org/jeffco" TargetMode="External"/><Relationship Id="rId5" Type="http://schemas.openxmlformats.org/officeDocument/2006/relationships/hyperlink" Target="http://www.rmrcap.us/index.php?option=com_rokdownloads&amp;view=folder&amp;Itemid=165&amp;id=57:publications-supplements-forms" TargetMode="External"/><Relationship Id="rId4" Type="http://schemas.openxmlformats.org/officeDocument/2006/relationships/hyperlink" Target="http://www.capmembers.com/emergency_services/stanevalflight_ops/index.cfm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bouldersquadron@gmail.com" TargetMode="External"/><Relationship Id="rId2" Type="http://schemas.openxmlformats.org/officeDocument/2006/relationships/hyperlink" Target="mailto:jeffcosquadron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Becoming a</a:t>
            </a:r>
            <a:br>
              <a:rPr lang="en-US" dirty="0" smtClean="0"/>
            </a:br>
            <a:r>
              <a:rPr lang="en-US" dirty="0" smtClean="0"/>
              <a:t>CAP Pilot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Jeffco</a:t>
            </a:r>
            <a:r>
              <a:rPr lang="en-US" dirty="0" smtClean="0"/>
              <a:t> Squadron</a:t>
            </a:r>
          </a:p>
          <a:p>
            <a:r>
              <a:rPr lang="en-US" dirty="0" smtClean="0"/>
              <a:t>Civil Air Patrol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VFR Common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Not </a:t>
            </a:r>
            <a:r>
              <a:rPr lang="en-US" dirty="0"/>
              <a:t>prepared for the </a:t>
            </a:r>
            <a:r>
              <a:rPr lang="en-US" dirty="0" err="1"/>
              <a:t>checkride</a:t>
            </a:r>
            <a:endParaRPr lang="en-US" dirty="0"/>
          </a:p>
          <a:p>
            <a:pPr lvl="1"/>
            <a:r>
              <a:rPr lang="en-US" dirty="0"/>
              <a:t>Unfamiliarity with POH &amp; installed equipment</a:t>
            </a:r>
          </a:p>
          <a:p>
            <a:r>
              <a:rPr lang="en-US" dirty="0"/>
              <a:t>Airplane out of trim</a:t>
            </a:r>
          </a:p>
          <a:p>
            <a:r>
              <a:rPr lang="en-US" dirty="0"/>
              <a:t>Airspeed control</a:t>
            </a:r>
          </a:p>
          <a:p>
            <a:pPr lvl="1"/>
            <a:r>
              <a:rPr lang="en-US" dirty="0"/>
              <a:t>No list of target airspeeds</a:t>
            </a:r>
          </a:p>
          <a:p>
            <a:r>
              <a:rPr lang="en-US" dirty="0"/>
              <a:t>“Jockeying” power with a constant speed prop</a:t>
            </a:r>
          </a:p>
          <a:p>
            <a:r>
              <a:rPr lang="en-US" dirty="0"/>
              <a:t>Lack of a defined crosswind procedure—slip or kick straight method?</a:t>
            </a:r>
          </a:p>
          <a:p>
            <a:pPr lvl="1"/>
            <a:r>
              <a:rPr lang="en-US" dirty="0"/>
              <a:t>Inability to execute the procedure</a:t>
            </a:r>
          </a:p>
          <a:p>
            <a:r>
              <a:rPr lang="en-US" dirty="0"/>
              <a:t>Fixation with radio calls in the traffic pattern</a:t>
            </a:r>
          </a:p>
          <a:p>
            <a:r>
              <a:rPr lang="en-US" dirty="0"/>
              <a:t>Checklists</a:t>
            </a:r>
          </a:p>
          <a:p>
            <a:r>
              <a:rPr lang="en-US" dirty="0"/>
              <a:t>Unfamiliarity with </a:t>
            </a:r>
            <a:r>
              <a:rPr lang="en-US" dirty="0" err="1"/>
              <a:t>audiopanel</a:t>
            </a:r>
            <a:r>
              <a:rPr lang="en-US" dirty="0"/>
              <a:t> &amp; installed </a:t>
            </a:r>
            <a:r>
              <a:rPr lang="en-US" dirty="0" err="1"/>
              <a:t>Nav</a:t>
            </a:r>
            <a:r>
              <a:rPr lang="en-US" dirty="0"/>
              <a:t> systems (not GPS)</a:t>
            </a:r>
          </a:p>
          <a:p>
            <a:pPr lvl="1"/>
            <a:r>
              <a:rPr lang="en-US" dirty="0"/>
              <a:t>Unfamiliarity with GPS is not a CAPF5 problem, though it is a CAPF91 problem</a:t>
            </a:r>
          </a:p>
          <a:p>
            <a:endParaRPr lang="en-US" dirty="0"/>
          </a:p>
          <a:p>
            <a:r>
              <a:rPr lang="en-US" b="1" dirty="0"/>
              <a:t>VFR goal: Be able to fly the aircraft hands-off during most flight regimes</a:t>
            </a:r>
          </a:p>
        </p:txBody>
      </p:sp>
    </p:spTree>
    <p:extLst>
      <p:ext uri="{BB962C8B-B14F-4D97-AF65-F5344CB8AC3E}">
        <p14:creationId xmlns:p14="http://schemas.microsoft.com/office/powerpoint/2010/main" val="162608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IFR Common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Airplane out of trim</a:t>
            </a:r>
          </a:p>
          <a:p>
            <a:r>
              <a:rPr lang="en-US" dirty="0"/>
              <a:t>“Jockeying” power</a:t>
            </a:r>
          </a:p>
          <a:p>
            <a:pPr lvl="1"/>
            <a:r>
              <a:rPr lang="en-US" dirty="0"/>
              <a:t>know the power setting for straight &amp; level flight at the approach speed</a:t>
            </a:r>
          </a:p>
          <a:p>
            <a:pPr lvl="1"/>
            <a:r>
              <a:rPr lang="en-US" dirty="0"/>
              <a:t>know the power setting for descent on the GS</a:t>
            </a:r>
          </a:p>
          <a:p>
            <a:r>
              <a:rPr lang="en-US" dirty="0"/>
              <a:t>Getting behind the airplane</a:t>
            </a:r>
          </a:p>
          <a:p>
            <a:pPr lvl="1"/>
            <a:r>
              <a:rPr lang="en-US" dirty="0"/>
              <a:t>Airplane not slowed down in time</a:t>
            </a:r>
          </a:p>
          <a:p>
            <a:pPr lvl="2"/>
            <a:r>
              <a:rPr lang="en-US" dirty="0"/>
              <a:t>Late to descend and too fast</a:t>
            </a:r>
          </a:p>
          <a:p>
            <a:pPr lvl="1"/>
            <a:r>
              <a:rPr lang="en-US" dirty="0"/>
              <a:t>Radios not set up</a:t>
            </a:r>
          </a:p>
          <a:p>
            <a:pPr lvl="2"/>
            <a:r>
              <a:rPr lang="en-US" dirty="0"/>
              <a:t>Maker beacon not turned on</a:t>
            </a:r>
          </a:p>
          <a:p>
            <a:pPr lvl="2"/>
            <a:r>
              <a:rPr lang="en-US" dirty="0"/>
              <a:t>No method to determine position while on vectors</a:t>
            </a:r>
          </a:p>
          <a:p>
            <a:r>
              <a:rPr lang="en-US" dirty="0"/>
              <a:t>Weather</a:t>
            </a:r>
          </a:p>
          <a:p>
            <a:r>
              <a:rPr lang="en-US" dirty="0"/>
              <a:t>Fixation on airspeed and timing of an ILS</a:t>
            </a:r>
          </a:p>
          <a:p>
            <a:pPr lvl="1"/>
            <a:r>
              <a:rPr lang="en-US" dirty="0"/>
              <a:t>If you are not low, the DG is the most important instrument on an ILS</a:t>
            </a:r>
          </a:p>
          <a:p>
            <a:pPr lvl="2"/>
            <a:r>
              <a:rPr lang="en-US" dirty="0"/>
              <a:t>know the heading &amp; set the DG outside the marker</a:t>
            </a:r>
          </a:p>
          <a:p>
            <a:pPr lvl="2"/>
            <a:r>
              <a:rPr lang="en-US" dirty="0"/>
              <a:t>If you are low, the GS is the most important instrument—pull up!</a:t>
            </a:r>
          </a:p>
          <a:p>
            <a:r>
              <a:rPr lang="en-US" dirty="0"/>
              <a:t>Position of </a:t>
            </a:r>
            <a:r>
              <a:rPr lang="en-US" dirty="0" smtClean="0"/>
              <a:t>GPS/VLOC </a:t>
            </a:r>
            <a:r>
              <a:rPr lang="en-US" dirty="0"/>
              <a:t>switch</a:t>
            </a:r>
          </a:p>
          <a:p>
            <a:r>
              <a:rPr lang="en-US" dirty="0"/>
              <a:t>Fixation on setting GPS</a:t>
            </a:r>
          </a:p>
          <a:p>
            <a:r>
              <a:rPr lang="en-US" dirty="0"/>
              <a:t>Inability to prioritize tasks</a:t>
            </a:r>
          </a:p>
          <a:p>
            <a:pPr lvl="1"/>
            <a:r>
              <a:rPr lang="en-US" dirty="0"/>
              <a:t>Difficulty doing many things at once</a:t>
            </a:r>
          </a:p>
          <a:p>
            <a:endParaRPr lang="en-US" dirty="0" smtClean="0"/>
          </a:p>
          <a:p>
            <a:r>
              <a:rPr lang="en-US" b="1" dirty="0" smtClean="0"/>
              <a:t>Instrument </a:t>
            </a:r>
            <a:r>
              <a:rPr lang="en-US" b="1" dirty="0"/>
              <a:t>goal: 8 out of 10 ILSs should be perfect—10 out of 10 should be safe.</a:t>
            </a:r>
          </a:p>
        </p:txBody>
      </p:sp>
    </p:spTree>
    <p:extLst>
      <p:ext uri="{BB962C8B-B14F-4D97-AF65-F5344CB8AC3E}">
        <p14:creationId xmlns:p14="http://schemas.microsoft.com/office/powerpoint/2010/main" val="318440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Proficiency Flying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CAPF5 provides you the privilege of using CAP aircraft for proficiency flying such as:</a:t>
            </a:r>
          </a:p>
          <a:p>
            <a:pPr lvl="1"/>
            <a:r>
              <a:rPr lang="en-US" dirty="0" smtClean="0"/>
              <a:t>Takeoffs and Landings</a:t>
            </a:r>
          </a:p>
          <a:p>
            <a:pPr lvl="1"/>
            <a:r>
              <a:rPr lang="en-US" dirty="0" smtClean="0"/>
              <a:t>Instrument Approaches</a:t>
            </a:r>
          </a:p>
          <a:p>
            <a:pPr lvl="1"/>
            <a:r>
              <a:rPr lang="en-US" dirty="0" err="1" smtClean="0"/>
              <a:t>Checkride</a:t>
            </a:r>
            <a:r>
              <a:rPr lang="en-US" dirty="0" smtClean="0"/>
              <a:t> Preparation</a:t>
            </a:r>
          </a:p>
          <a:p>
            <a:r>
              <a:rPr lang="en-US" dirty="0" smtClean="0"/>
              <a:t>Subject to certain provisions, training in furtherance of a certificate or rating is allowed</a:t>
            </a:r>
          </a:p>
          <a:p>
            <a:r>
              <a:rPr lang="en-US" dirty="0" smtClean="0"/>
              <a:t>C-182s are $70 per hour</a:t>
            </a:r>
          </a:p>
          <a:p>
            <a:r>
              <a:rPr lang="en-US" dirty="0" smtClean="0"/>
              <a:t>CAP instructors are unpaid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24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WMIRS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http://missions.cap.af.mil</a:t>
            </a:r>
            <a:endParaRPr lang="en-US" dirty="0" smtClean="0"/>
          </a:p>
          <a:p>
            <a:r>
              <a:rPr lang="en-US" dirty="0" smtClean="0"/>
              <a:t>Schedule aircraft</a:t>
            </a:r>
          </a:p>
          <a:p>
            <a:r>
              <a:rPr lang="en-US" dirty="0" smtClean="0"/>
              <a:t>Obtain reports</a:t>
            </a:r>
          </a:p>
          <a:p>
            <a:r>
              <a:rPr lang="en-US" dirty="0" smtClean="0"/>
              <a:t>Notify USAF of our operations</a:t>
            </a:r>
          </a:p>
          <a:p>
            <a:r>
              <a:rPr lang="en-US" dirty="0" smtClean="0"/>
              <a:t>Required for every flight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CAP Regulations: </a:t>
            </a:r>
            <a:r>
              <a:rPr lang="en-US" dirty="0" smtClean="0">
                <a:hlinkClick r:id="rId2"/>
              </a:rPr>
              <a:t>http://www.capmembers.com/forms_publications__regulations/indexes_regulations_and_manuals.cfm</a:t>
            </a:r>
            <a:endParaRPr lang="en-US" dirty="0" smtClean="0"/>
          </a:p>
          <a:p>
            <a:r>
              <a:rPr lang="en-US" dirty="0" smtClean="0"/>
              <a:t>CAP Forms: </a:t>
            </a:r>
            <a:r>
              <a:rPr lang="en-US" dirty="0" smtClean="0">
                <a:hlinkClick r:id="rId3"/>
              </a:rPr>
              <a:t>http://www.capmembers.com/forms_publications__regulations/forms.cfm</a:t>
            </a:r>
            <a:endParaRPr lang="en-US" dirty="0" smtClean="0"/>
          </a:p>
          <a:p>
            <a:r>
              <a:rPr lang="en-US" dirty="0" smtClean="0"/>
              <a:t>CAPR 60-1 Exam: </a:t>
            </a:r>
            <a:r>
              <a:rPr lang="en-US" dirty="0" smtClean="0">
                <a:hlinkClick r:id="rId4"/>
              </a:rPr>
              <a:t>www.capmembers.com/emergency_services/stanevalflight_ops/index.cfm</a:t>
            </a:r>
            <a:endParaRPr lang="en-US" dirty="0" smtClean="0"/>
          </a:p>
          <a:p>
            <a:r>
              <a:rPr lang="en-US" dirty="0" smtClean="0"/>
              <a:t>CAPR 60-1 RMR supplement and Pilot Application form </a:t>
            </a:r>
            <a:r>
              <a:rPr lang="en-US" dirty="0" smtClean="0">
                <a:hlinkClick r:id="rId5"/>
              </a:rPr>
              <a:t>http://www.rmrcap.us/index.php?option=com_rokdownloads&amp;view=folder&amp;Itemid=165&amp;id=57:publications-supplements-forms</a:t>
            </a:r>
            <a:endParaRPr lang="en-US" dirty="0" smtClean="0"/>
          </a:p>
          <a:p>
            <a:r>
              <a:rPr lang="en-US" dirty="0" smtClean="0"/>
              <a:t>Hangar Safety Survey: </a:t>
            </a:r>
            <a:r>
              <a:rPr lang="en-US" dirty="0" smtClean="0">
                <a:hlinkClick r:id="rId6"/>
              </a:rPr>
              <a:t>http://www.coloradowingcap.org/jeffco</a:t>
            </a:r>
            <a:r>
              <a:rPr lang="en-US" dirty="0" smtClean="0"/>
              <a:t> (then go to Air Operations)</a:t>
            </a:r>
          </a:p>
          <a:p>
            <a:r>
              <a:rPr lang="en-US" dirty="0" smtClean="0"/>
              <a:t>G1000 POH and other materials: </a:t>
            </a:r>
            <a:r>
              <a:rPr lang="en-US" dirty="0" smtClean="0">
                <a:hlinkClick r:id="rId7"/>
              </a:rPr>
              <a:t>http://www.toddgamber.com/g1000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Revision History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2254267"/>
              </p:ext>
            </p:extLst>
          </p:nvPr>
        </p:nvGraphicFramePr>
        <p:xfrm>
          <a:off x="457200" y="1600200"/>
          <a:ext cx="82296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914400"/>
                <a:gridCol w="1447800"/>
                <a:gridCol w="3810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Version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Editor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29 Feb 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Original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Capt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Joseph Friel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Initial revision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 Mar 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Capt</a:t>
                      </a:r>
                      <a:r>
                        <a:rPr lang="en-US" baseline="0" dirty="0" smtClean="0"/>
                        <a:t> Todd Gamber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Added “Aircraft questionnaire” to ‘Pilot Application Process’ sheet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r>
                        <a:rPr lang="en-US" baseline="0" dirty="0" smtClean="0"/>
                        <a:t> Mar 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Capt Todd Gamber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Removed “100</a:t>
                      </a:r>
                      <a:r>
                        <a:rPr lang="en-US" baseline="0" dirty="0" smtClean="0"/>
                        <a:t> hours PIC” requirement from ‘Pilot Application Process’ sheet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14 Mar 2012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Capt Todd Gamber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Added “100</a:t>
                      </a:r>
                      <a:r>
                        <a:rPr lang="en-US" baseline="0" dirty="0" smtClean="0"/>
                        <a:t> hours total time” to the Pilot Application Process slide. Required for any high performance CAP airplane per CAPR 60-1.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1007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Pilot Application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Must have high-performance endorsement</a:t>
            </a:r>
          </a:p>
          <a:p>
            <a:r>
              <a:rPr lang="en-US" dirty="0" smtClean="0"/>
              <a:t>Complete CAPR 60-1 annual exam</a:t>
            </a:r>
          </a:p>
          <a:p>
            <a:r>
              <a:rPr lang="en-US" dirty="0" smtClean="0"/>
              <a:t>Complete RMR pilot application</a:t>
            </a:r>
          </a:p>
          <a:p>
            <a:r>
              <a:rPr lang="en-US" dirty="0" smtClean="0"/>
              <a:t>Sign Statement of Understanding</a:t>
            </a:r>
          </a:p>
          <a:p>
            <a:r>
              <a:rPr lang="en-US" dirty="0" smtClean="0"/>
              <a:t>Complete CAPF 5 (and check ride)</a:t>
            </a:r>
          </a:p>
          <a:p>
            <a:r>
              <a:rPr lang="en-US" dirty="0" smtClean="0"/>
              <a:t>Complete at least one aircraft </a:t>
            </a:r>
            <a:r>
              <a:rPr lang="en-US" dirty="0" smtClean="0"/>
              <a:t>questionnaire</a:t>
            </a:r>
          </a:p>
          <a:p>
            <a:r>
              <a:rPr lang="en-US" dirty="0" smtClean="0"/>
              <a:t>100 hrs. logged total time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 Form 5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533400" y="1447800"/>
            <a:ext cx="3657600" cy="484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0" y="1447800"/>
            <a:ext cx="3657600" cy="4814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Cannot fly non-CAP members</a:t>
            </a:r>
          </a:p>
          <a:p>
            <a:r>
              <a:rPr lang="en-US" dirty="0" smtClean="0"/>
              <a:t>Cannot fly out of state (there are some exceptions)</a:t>
            </a:r>
          </a:p>
          <a:p>
            <a:r>
              <a:rPr lang="en-US" dirty="0" smtClean="0"/>
              <a:t>Cannot keep plane overnight (there are some exceptions)</a:t>
            </a:r>
          </a:p>
          <a:p>
            <a:r>
              <a:rPr lang="en-US" dirty="0" smtClean="0"/>
              <a:t>Cannot fly for reward or hire</a:t>
            </a:r>
          </a:p>
          <a:p>
            <a:r>
              <a:rPr lang="en-US" dirty="0" smtClean="0"/>
              <a:t>Cannot land off-airport (no dirt/grass runways)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your CAPF 5 </a:t>
            </a:r>
            <a:br>
              <a:rPr lang="en-US" dirty="0" smtClean="0"/>
            </a:br>
            <a:r>
              <a:rPr lang="en-US" dirty="0" smtClean="0"/>
              <a:t>check ride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Obtain Emergency Services (ES) qualifications, if you haven’t already</a:t>
            </a:r>
          </a:p>
          <a:p>
            <a:r>
              <a:rPr lang="en-US" dirty="0" smtClean="0"/>
              <a:t>Orientation ride pilot “O-ride Pilot” (200 hrs PIC)</a:t>
            </a:r>
          </a:p>
          <a:p>
            <a:r>
              <a:rPr lang="en-US" dirty="0" smtClean="0"/>
              <a:t>Transport mission pilot “TMP” (150 hrs PIC, 50 X-C)</a:t>
            </a:r>
          </a:p>
          <a:p>
            <a:r>
              <a:rPr lang="en-US" dirty="0" smtClean="0"/>
              <a:t>Mission Pilot “MP” (200 hrs PIC)</a:t>
            </a:r>
          </a:p>
          <a:p>
            <a:pPr lvl="1"/>
            <a:r>
              <a:rPr lang="en-US" dirty="0" smtClean="0"/>
              <a:t>MP allows you to seek more ratings through CAP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Aircraft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N594CP</a:t>
            </a:r>
          </a:p>
          <a:p>
            <a:pPr lvl="1"/>
            <a:r>
              <a:rPr lang="en-US" dirty="0" smtClean="0"/>
              <a:t>2009 C-182T</a:t>
            </a:r>
          </a:p>
          <a:p>
            <a:pPr lvl="1"/>
            <a:r>
              <a:rPr lang="en-US" dirty="0" smtClean="0"/>
              <a:t>IO-540</a:t>
            </a:r>
          </a:p>
          <a:p>
            <a:pPr lvl="1"/>
            <a:r>
              <a:rPr lang="en-US" dirty="0" smtClean="0"/>
              <a:t>50 gallons mission fuel to allow a crew of 3</a:t>
            </a:r>
          </a:p>
          <a:p>
            <a:pPr lvl="1"/>
            <a:r>
              <a:rPr lang="en-US" dirty="0" smtClean="0"/>
              <a:t>GW: 3100 takeoff weight; 2950 landing weight</a:t>
            </a:r>
          </a:p>
          <a:p>
            <a:r>
              <a:rPr lang="en-US" dirty="0" smtClean="0"/>
              <a:t>N9669X</a:t>
            </a:r>
          </a:p>
          <a:p>
            <a:pPr lvl="1"/>
            <a:r>
              <a:rPr lang="en-US" dirty="0" smtClean="0"/>
              <a:t>1986 C-182R</a:t>
            </a:r>
          </a:p>
          <a:p>
            <a:pPr lvl="1"/>
            <a:r>
              <a:rPr lang="en-US" dirty="0" smtClean="0"/>
              <a:t>O-470</a:t>
            </a:r>
          </a:p>
          <a:p>
            <a:pPr lvl="1"/>
            <a:r>
              <a:rPr lang="en-US" dirty="0" smtClean="0"/>
              <a:t>60 gallons mission fuel</a:t>
            </a:r>
          </a:p>
          <a:p>
            <a:pPr lvl="1"/>
            <a:r>
              <a:rPr lang="en-US" dirty="0" smtClean="0"/>
              <a:t>GW: 3100 takeoff weight; 2950 landing weight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699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Hangar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Jeffco</a:t>
            </a:r>
            <a:r>
              <a:rPr lang="en-US" dirty="0" smtClean="0"/>
              <a:t> Squadron manages N594CP in Hangar 51</a:t>
            </a:r>
          </a:p>
          <a:p>
            <a:r>
              <a:rPr lang="en-US" dirty="0" smtClean="0"/>
              <a:t>Boulder Squadron manages N9889X in Hangar 42</a:t>
            </a:r>
          </a:p>
          <a:p>
            <a:r>
              <a:rPr lang="en-US" dirty="0" smtClean="0"/>
              <a:t>Hangars have very tight tolerances for wings and tail.  </a:t>
            </a:r>
          </a:p>
          <a:p>
            <a:pPr lvl="1"/>
            <a:r>
              <a:rPr lang="en-US" dirty="0" smtClean="0"/>
              <a:t>Use 2 or 3 people. </a:t>
            </a:r>
          </a:p>
          <a:p>
            <a:pPr lvl="1"/>
            <a:r>
              <a:rPr lang="en-US" dirty="0" smtClean="0"/>
              <a:t>Go slowly</a:t>
            </a:r>
          </a:p>
          <a:p>
            <a:pPr lvl="1"/>
            <a:r>
              <a:rPr lang="en-US" dirty="0" smtClean="0"/>
              <a:t>Ensure the airplane doesn’t pivot as it roles over the door tracks.  </a:t>
            </a:r>
          </a:p>
          <a:p>
            <a:pPr lvl="1"/>
            <a:r>
              <a:rPr lang="en-US" dirty="0" smtClean="0"/>
              <a:t>Use winch if solo.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129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N594CP Ops Reminders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CAP Airplanes require 100 hour inspections, among others.  Check the front page of the Aircraft Information File</a:t>
            </a:r>
          </a:p>
          <a:p>
            <a:r>
              <a:rPr lang="en-US" dirty="0" smtClean="0"/>
              <a:t>There </a:t>
            </a:r>
            <a:r>
              <a:rPr lang="en-US" dirty="0"/>
              <a:t>are three oxygen couplers (w/flow meters) in the oxygen tank’s bag. Use them, but don’t take them. Cost is $150.00 each!</a:t>
            </a:r>
          </a:p>
          <a:p>
            <a:r>
              <a:rPr lang="en-US" dirty="0" smtClean="0"/>
              <a:t>A </a:t>
            </a:r>
            <a:r>
              <a:rPr lang="en-US" dirty="0"/>
              <a:t>fuel gauge pipette is supplied with the aircraft, kept in pilot seat-back pocket. The attached foam ball is to prevent the pipette from going inside the tank</a:t>
            </a:r>
            <a:r>
              <a:rPr lang="en-US" dirty="0" smtClean="0"/>
              <a:t>.  Use the pipette to measure the fuel after flight so you know how much to add.</a:t>
            </a:r>
            <a:endParaRPr lang="en-US" dirty="0"/>
          </a:p>
          <a:p>
            <a:r>
              <a:rPr lang="en-US" dirty="0" smtClean="0"/>
              <a:t>A </a:t>
            </a:r>
            <a:r>
              <a:rPr lang="en-US" dirty="0"/>
              <a:t>tie-down kit is in a plastic grocery bag in the back of the airplane.</a:t>
            </a:r>
          </a:p>
          <a:p>
            <a:r>
              <a:rPr lang="en-US" dirty="0" smtClean="0"/>
              <a:t>It </a:t>
            </a:r>
            <a:r>
              <a:rPr lang="en-US" dirty="0"/>
              <a:t>is the pilot’s responsibility to keep the aircraft clean. Most cleaning materials are now labeled:</a:t>
            </a:r>
          </a:p>
          <a:p>
            <a:pPr lvl="1"/>
            <a:r>
              <a:rPr lang="en-US" dirty="0" smtClean="0"/>
              <a:t>Plexus</a:t>
            </a:r>
            <a:r>
              <a:rPr lang="en-US" dirty="0"/>
              <a:t>” aerosol is for cleaning windshield and landing light lens</a:t>
            </a:r>
          </a:p>
          <a:p>
            <a:pPr lvl="1"/>
            <a:r>
              <a:rPr lang="en-US" dirty="0" smtClean="0"/>
              <a:t>“Arrow </a:t>
            </a:r>
            <a:r>
              <a:rPr lang="en-US" dirty="0"/>
              <a:t>Magnolia” aerosol is for cleaning cloth, leather, and plastic interior surfaces</a:t>
            </a:r>
          </a:p>
          <a:p>
            <a:pPr lvl="1"/>
            <a:r>
              <a:rPr lang="en-US" dirty="0" smtClean="0"/>
              <a:t>Spray </a:t>
            </a:r>
            <a:r>
              <a:rPr lang="en-US" dirty="0"/>
              <a:t>bottle with blue fluid is for cleaning metal aircraft skin (belly, leading edges, </a:t>
            </a:r>
            <a:r>
              <a:rPr lang="en-US" dirty="0" err="1"/>
              <a:t>etc</a:t>
            </a:r>
            <a:r>
              <a:rPr lang="en-US" dirty="0"/>
              <a:t>). Each bottle is filled with a 50/50 mix of water and Simple Green degreaser.</a:t>
            </a:r>
          </a:p>
          <a:p>
            <a:pPr lvl="1"/>
            <a:r>
              <a:rPr lang="en-US" dirty="0" smtClean="0"/>
              <a:t>Monster </a:t>
            </a:r>
            <a:r>
              <a:rPr lang="en-US" dirty="0"/>
              <a:t>pump-spray cleaner is for G1000 display</a:t>
            </a:r>
          </a:p>
          <a:p>
            <a:pPr lvl="1"/>
            <a:r>
              <a:rPr lang="en-US" dirty="0" smtClean="0"/>
              <a:t>Eagle </a:t>
            </a:r>
            <a:r>
              <a:rPr lang="en-US" dirty="0"/>
              <a:t>One “wadding” is for cleaning the spinner</a:t>
            </a:r>
          </a:p>
          <a:p>
            <a:r>
              <a:rPr lang="en-US" dirty="0" smtClean="0"/>
              <a:t>Do </a:t>
            </a:r>
            <a:r>
              <a:rPr lang="en-US" dirty="0"/>
              <a:t>not overfill oil. 6 quarts normal, 8 for extended flights</a:t>
            </a:r>
          </a:p>
          <a:p>
            <a:r>
              <a:rPr lang="en-US" dirty="0" smtClean="0"/>
              <a:t>Hangar </a:t>
            </a:r>
            <a:r>
              <a:rPr lang="en-US" dirty="0"/>
              <a:t>door wheels occasionally become derailed. Contact airport maintenance or crew chief; do not attempt to re-rail hangar doors.</a:t>
            </a:r>
          </a:p>
          <a:p>
            <a:r>
              <a:rPr lang="en-US" dirty="0" smtClean="0"/>
              <a:t>C-182T </a:t>
            </a:r>
            <a:r>
              <a:rPr lang="en-US" dirty="0"/>
              <a:t>G1000 POHs available for $35 ea. Contact Todd </a:t>
            </a:r>
            <a:r>
              <a:rPr lang="en-US" dirty="0" err="1"/>
              <a:t>Gamber</a:t>
            </a:r>
            <a:r>
              <a:rPr lang="en-US" dirty="0"/>
              <a:t> (720-560-6737) for details.</a:t>
            </a:r>
          </a:p>
        </p:txBody>
      </p:sp>
    </p:spTree>
    <p:extLst>
      <p:ext uri="{BB962C8B-B14F-4D97-AF65-F5344CB8AC3E}">
        <p14:creationId xmlns:p14="http://schemas.microsoft.com/office/powerpoint/2010/main" val="3446960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en-US" dirty="0" smtClean="0"/>
              <a:t>Fuel can be purchased from Denver Air</a:t>
            </a:r>
          </a:p>
          <a:p>
            <a:pPr lvl="1"/>
            <a:r>
              <a:rPr lang="en-US" dirty="0" smtClean="0"/>
              <a:t>122.95</a:t>
            </a:r>
          </a:p>
          <a:p>
            <a:pPr lvl="1"/>
            <a:r>
              <a:rPr lang="en-US" dirty="0" smtClean="0"/>
              <a:t>800-525-8139</a:t>
            </a:r>
          </a:p>
          <a:p>
            <a:r>
              <a:rPr lang="en-US" dirty="0" err="1" smtClean="0"/>
              <a:t>MultiServ</a:t>
            </a:r>
            <a:r>
              <a:rPr lang="en-US" dirty="0" smtClean="0"/>
              <a:t> Card can be used for fuel</a:t>
            </a:r>
          </a:p>
          <a:p>
            <a:r>
              <a:rPr lang="en-US" dirty="0" smtClean="0"/>
              <a:t>N594CP</a:t>
            </a:r>
          </a:p>
          <a:p>
            <a:pPr lvl="1"/>
            <a:r>
              <a:rPr lang="en-US" dirty="0" smtClean="0">
                <a:hlinkClick r:id="rId2"/>
              </a:rPr>
              <a:t>jeffcosquadron@gmail.com</a:t>
            </a:r>
            <a:r>
              <a:rPr lang="en-US" dirty="0" smtClean="0"/>
              <a:t> – pw = Jeffco136</a:t>
            </a:r>
          </a:p>
          <a:p>
            <a:r>
              <a:rPr lang="en-US" dirty="0" smtClean="0"/>
              <a:t>N9669X</a:t>
            </a:r>
          </a:p>
          <a:p>
            <a:pPr lvl="1"/>
            <a:r>
              <a:rPr lang="en-US" dirty="0" smtClean="0">
                <a:hlinkClick r:id="rId3"/>
              </a:rPr>
              <a:t>bouldersquadron@gmail.com</a:t>
            </a:r>
            <a:r>
              <a:rPr lang="en-US" dirty="0"/>
              <a:t> </a:t>
            </a:r>
            <a:r>
              <a:rPr lang="en-US" dirty="0" smtClean="0"/>
              <a:t>– pw = Boulder072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533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1081</Words>
  <Application>Microsoft Office PowerPoint</Application>
  <PresentationFormat>On-screen Show (4:3)</PresentationFormat>
  <Paragraphs>150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Introduction to Becoming a CAP Pilot</vt:lpstr>
      <vt:lpstr>Pilot Application Process</vt:lpstr>
      <vt:lpstr>CAP Form 5</vt:lpstr>
      <vt:lpstr>Limitations</vt:lpstr>
      <vt:lpstr>After your CAPF 5  check ride</vt:lpstr>
      <vt:lpstr>Aircraft</vt:lpstr>
      <vt:lpstr>Hangar</vt:lpstr>
      <vt:lpstr>N594CP Ops Reminders</vt:lpstr>
      <vt:lpstr>Fuel</vt:lpstr>
      <vt:lpstr>VFR Common Problems</vt:lpstr>
      <vt:lpstr>IFR Common Problems</vt:lpstr>
      <vt:lpstr>Proficiency Flying</vt:lpstr>
      <vt:lpstr>WMIRS</vt:lpstr>
      <vt:lpstr>Resources</vt:lpstr>
      <vt:lpstr>Revision History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CAPF 5 Primer</dc:title>
  <dc:creator>rtgamber</dc:creator>
  <cp:lastModifiedBy>rtgamber</cp:lastModifiedBy>
  <cp:revision>15</cp:revision>
  <dcterms:created xsi:type="dcterms:W3CDTF">2010-09-26T14:28:05Z</dcterms:created>
  <dcterms:modified xsi:type="dcterms:W3CDTF">2012-03-14T18:55:12Z</dcterms:modified>
</cp:coreProperties>
</file>